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7"/>
  </p:notesMasterIdLst>
  <p:handoutMasterIdLst>
    <p:handoutMasterId r:id="rId18"/>
  </p:handoutMasterIdLst>
  <p:sldIdLst>
    <p:sldId id="338" r:id="rId5"/>
    <p:sldId id="340" r:id="rId6"/>
    <p:sldId id="333" r:id="rId7"/>
    <p:sldId id="339" r:id="rId8"/>
    <p:sldId id="347" r:id="rId9"/>
    <p:sldId id="348" r:id="rId10"/>
    <p:sldId id="349" r:id="rId11"/>
    <p:sldId id="350" r:id="rId12"/>
    <p:sldId id="351" r:id="rId13"/>
    <p:sldId id="285" r:id="rId14"/>
    <p:sldId id="346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3507"/>
  </p:normalViewPr>
  <p:slideViewPr>
    <p:cSldViewPr snapToGrid="0">
      <p:cViewPr varScale="1">
        <p:scale>
          <a:sx n="101" d="100"/>
          <a:sy n="101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438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LinkedIn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Link to Your LinkedIn Profile</a:t>
          </a: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223932EA-8A4D-4270-95C3-913761557237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Twitter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@yourhandle</a:t>
          </a:r>
        </a:p>
      </dgm:t>
    </dgm:pt>
    <dgm:pt modelId="{E01D4CB3-97D0-4857-AF09-DED2BE24BAAC}" type="parTrans" cxnId="{E37D9CF8-DFE4-4379-9C72-2734657369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C201C5C8-D4F2-4559-AF23-68BB4B3E7FB1}" type="sibTrans" cxnId="{E37D9CF8-DFE4-4379-9C72-2734657369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BC68B812-A325-41D8-A08E-C2392666DF66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Email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youremail@email.com</a:t>
          </a:r>
        </a:p>
      </dgm:t>
    </dgm:pt>
    <dgm:pt modelId="{23A01A1D-B409-49E7-91BA-2321B9A237C2}" type="parTrans" cxnId="{AAD26E9B-C129-46B7-BFCC-98D5999B6B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E950D3C2-0472-429B-98B0-86C856FA65A1}" type="sibTrans" cxnId="{AAD26E9B-C129-46B7-BFCC-98D5999B6B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7D1766B6-66CF-40CE-9693-BD20AFFFA3C9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Phone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Your Phone Number</a:t>
          </a:r>
        </a:p>
      </dgm:t>
    </dgm:pt>
    <dgm:pt modelId="{76694DF4-F7BE-4AF1-9E12-BAEDD42D9ED3}" type="parTrans" cxnId="{EA0F618E-4C96-42F0-9E3C-66B0158BCCB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0C6A2CC7-5741-4D63-A8FF-E7E06F0D1222}" type="sibTrans" cxnId="{EA0F618E-4C96-42F0-9E3C-66B0158BCCB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4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4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B92A22D8-3945-4B03-98DB-8A590020AE99}" type="pres">
      <dgm:prSet presAssocID="{223932EA-8A4D-4270-95C3-913761557237}" presName="compNode" presStyleCnt="0"/>
      <dgm:spPr/>
    </dgm:pt>
    <dgm:pt modelId="{A7FEDAED-2CDA-4D2F-883D-8D7438E3B422}" type="pres">
      <dgm:prSet presAssocID="{223932EA-8A4D-4270-95C3-913761557237}" presName="bgRect" presStyleLbl="bgShp" presStyleIdx="1" presStyleCnt="4"/>
      <dgm:spPr>
        <a:prstGeom prst="rect">
          <a:avLst/>
        </a:prstGeom>
        <a:noFill/>
        <a:ln w="22225">
          <a:noFill/>
        </a:ln>
        <a:effectLst/>
      </dgm:spPr>
    </dgm:pt>
    <dgm:pt modelId="{7297DA32-36DE-4F9A-BB44-A3F001A7D7C3}" type="pres">
      <dgm:prSet presAssocID="{223932EA-8A4D-4270-95C3-913761557237}" presName="iconRect" presStyleLbl="node1" presStyleIdx="1" presStyleCnt="4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DC658D-83A0-48BE-9074-9EB3678901E1}" type="pres">
      <dgm:prSet presAssocID="{223932EA-8A4D-4270-95C3-913761557237}" presName="spaceRect" presStyleCnt="0"/>
      <dgm:spPr/>
    </dgm:pt>
    <dgm:pt modelId="{8F0FD205-8F23-4B47-859A-41BB69D2EDEE}" type="pres">
      <dgm:prSet presAssocID="{223932EA-8A4D-4270-95C3-913761557237}" presName="parTx" presStyleLbl="revTx" presStyleIdx="1" presStyleCnt="4">
        <dgm:presLayoutVars>
          <dgm:chMax val="0"/>
          <dgm:chPref val="0"/>
        </dgm:presLayoutVars>
      </dgm:prSet>
      <dgm:spPr/>
    </dgm:pt>
    <dgm:pt modelId="{AFA75C0E-13A0-4D0C-ACA8-B29E381BEF9A}" type="pres">
      <dgm:prSet presAssocID="{C201C5C8-D4F2-4559-AF23-68BB4B3E7FB1}" presName="sibTrans" presStyleCnt="0"/>
      <dgm:spPr/>
    </dgm:pt>
    <dgm:pt modelId="{763367BB-4527-4646-8015-D79C10A337E8}" type="pres">
      <dgm:prSet presAssocID="{BC68B812-A325-41D8-A08E-C2392666DF66}" presName="compNode" presStyleCnt="0"/>
      <dgm:spPr/>
    </dgm:pt>
    <dgm:pt modelId="{712D2B29-4977-4B70-ABE9-215A9E804015}" type="pres">
      <dgm:prSet presAssocID="{BC68B812-A325-41D8-A08E-C2392666DF66}" presName="bgRect" presStyleLbl="bgShp" presStyleIdx="2" presStyleCnt="4"/>
      <dgm:spPr>
        <a:prstGeom prst="rect">
          <a:avLst/>
        </a:prstGeom>
        <a:noFill/>
        <a:ln w="22225">
          <a:noFill/>
        </a:ln>
        <a:effectLst/>
      </dgm:spPr>
    </dgm:pt>
    <dgm:pt modelId="{6C7A9EF9-02EB-4D4D-A251-EC3A2F0EFD57}" type="pres">
      <dgm:prSet presAssocID="{BC68B812-A325-41D8-A08E-C2392666DF66}" presName="iconRect" presStyleLbl="node1" presStyleIdx="2" presStyleCnt="4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3497251-DF6D-4038-B1ED-CA29B33C0A2F}" type="pres">
      <dgm:prSet presAssocID="{BC68B812-A325-41D8-A08E-C2392666DF66}" presName="spaceRect" presStyleCnt="0"/>
      <dgm:spPr/>
    </dgm:pt>
    <dgm:pt modelId="{516FEABD-B159-4827-91AC-07F0FC9EFC37}" type="pres">
      <dgm:prSet presAssocID="{BC68B812-A325-41D8-A08E-C2392666DF66}" presName="parTx" presStyleLbl="revTx" presStyleIdx="2" presStyleCnt="4">
        <dgm:presLayoutVars>
          <dgm:chMax val="0"/>
          <dgm:chPref val="0"/>
        </dgm:presLayoutVars>
      </dgm:prSet>
      <dgm:spPr/>
    </dgm:pt>
    <dgm:pt modelId="{580E91A4-0DB6-46AF-871B-67918081435B}" type="pres">
      <dgm:prSet presAssocID="{E950D3C2-0472-429B-98B0-86C856FA65A1}" presName="sibTrans" presStyleCnt="0"/>
      <dgm:spPr/>
    </dgm:pt>
    <dgm:pt modelId="{DD57C002-1714-4E12-872A-FCE88CC043FE}" type="pres">
      <dgm:prSet presAssocID="{7D1766B6-66CF-40CE-9693-BD20AFFFA3C9}" presName="compNode" presStyleCnt="0"/>
      <dgm:spPr/>
    </dgm:pt>
    <dgm:pt modelId="{59534EC1-7FD9-454B-8378-AACE14683CA9}" type="pres">
      <dgm:prSet presAssocID="{7D1766B6-66CF-40CE-9693-BD20AFFFA3C9}" presName="bgRect" presStyleLbl="bgShp" presStyleIdx="3" presStyleCnt="4"/>
      <dgm:spPr>
        <a:prstGeom prst="rect">
          <a:avLst/>
        </a:prstGeom>
        <a:noFill/>
        <a:ln w="22225">
          <a:noFill/>
        </a:ln>
        <a:effectLst/>
      </dgm:spPr>
    </dgm:pt>
    <dgm:pt modelId="{E81A461C-9D61-4B88-8277-F9DC532D2140}" type="pres">
      <dgm:prSet presAssocID="{7D1766B6-66CF-40CE-9693-BD20AFFFA3C9}" presName="iconRect" presStyleLbl="node1" presStyleIdx="3" presStyleCnt="4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9C87944-7AB8-4146-A381-E36FC48D5AE7}" type="pres">
      <dgm:prSet presAssocID="{7D1766B6-66CF-40CE-9693-BD20AFFFA3C9}" presName="spaceRect" presStyleCnt="0"/>
      <dgm:spPr/>
    </dgm:pt>
    <dgm:pt modelId="{CC81887C-6C6F-4E1A-BA2B-49AE8504B865}" type="pres">
      <dgm:prSet presAssocID="{7D1766B6-66CF-40CE-9693-BD20AFFFA3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9F3718-923D-468C-9B77-780F8F356013}" type="presOf" srcId="{223932EA-8A4D-4270-95C3-913761557237}" destId="{8F0FD205-8F23-4B47-859A-41BB69D2EDEE}" srcOrd="0" destOrd="0" presId="urn:microsoft.com/office/officeart/2018/2/layout/IconVerticalSolidList"/>
    <dgm:cxn modelId="{90986C5B-BF7B-4231-8046-782BAE77E788}" type="presOf" srcId="{BC68B812-A325-41D8-A08E-C2392666DF66}" destId="{516FEABD-B159-4827-91AC-07F0FC9EFC37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643FF34F-8DBA-4A80-B845-400878209600}" type="presOf" srcId="{7D1766B6-66CF-40CE-9693-BD20AFFFA3C9}" destId="{CC81887C-6C6F-4E1A-BA2B-49AE8504B865}" srcOrd="0" destOrd="0" presId="urn:microsoft.com/office/officeart/2018/2/layout/IconVerticalSolidList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EA0F618E-4C96-42F0-9E3C-66B0158BCCBE}" srcId="{D7951F77-4E36-4893-91C6-3151A6D51694}" destId="{7D1766B6-66CF-40CE-9693-BD20AFFFA3C9}" srcOrd="3" destOrd="0" parTransId="{76694DF4-F7BE-4AF1-9E12-BAEDD42D9ED3}" sibTransId="{0C6A2CC7-5741-4D63-A8FF-E7E06F0D1222}"/>
    <dgm:cxn modelId="{AAD26E9B-C129-46B7-BFCC-98D5999B6B9A}" srcId="{D7951F77-4E36-4893-91C6-3151A6D51694}" destId="{BC68B812-A325-41D8-A08E-C2392666DF66}" srcOrd="2" destOrd="0" parTransId="{23A01A1D-B409-49E7-91BA-2321B9A237C2}" sibTransId="{E950D3C2-0472-429B-98B0-86C856FA65A1}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E37D9CF8-DFE4-4379-9C72-27346573699A}" srcId="{D7951F77-4E36-4893-91C6-3151A6D51694}" destId="{223932EA-8A4D-4270-95C3-913761557237}" srcOrd="1" destOrd="0" parTransId="{E01D4CB3-97D0-4857-AF09-DED2BE24BAAC}" sibTransId="{C201C5C8-D4F2-4559-AF23-68BB4B3E7FB1}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9D15FC18-0098-4A72-8D76-E82F2C2E180C}" type="presParOf" srcId="{F61FEBF0-CB2F-4364-8F44-722FB7578D18}" destId="{B92A22D8-3945-4B03-98DB-8A590020AE99}" srcOrd="2" destOrd="0" presId="urn:microsoft.com/office/officeart/2018/2/layout/IconVerticalSolidList"/>
    <dgm:cxn modelId="{7BC74BD9-A7ED-4402-9D3B-B1A5776A7EAD}" type="presParOf" srcId="{B92A22D8-3945-4B03-98DB-8A590020AE99}" destId="{A7FEDAED-2CDA-4D2F-883D-8D7438E3B422}" srcOrd="0" destOrd="0" presId="urn:microsoft.com/office/officeart/2018/2/layout/IconVerticalSolidList"/>
    <dgm:cxn modelId="{8C85A1A0-97AB-4188-8D32-DBD98A9FDB6A}" type="presParOf" srcId="{B92A22D8-3945-4B03-98DB-8A590020AE99}" destId="{7297DA32-36DE-4F9A-BB44-A3F001A7D7C3}" srcOrd="1" destOrd="0" presId="urn:microsoft.com/office/officeart/2018/2/layout/IconVerticalSolidList"/>
    <dgm:cxn modelId="{EB678E6A-2F37-4857-8F4D-6FB66B193092}" type="presParOf" srcId="{B92A22D8-3945-4B03-98DB-8A590020AE99}" destId="{E3DC658D-83A0-48BE-9074-9EB3678901E1}" srcOrd="2" destOrd="0" presId="urn:microsoft.com/office/officeart/2018/2/layout/IconVerticalSolidList"/>
    <dgm:cxn modelId="{08E40640-4D3B-4852-AF2D-2E0C224FF474}" type="presParOf" srcId="{B92A22D8-3945-4B03-98DB-8A590020AE99}" destId="{8F0FD205-8F23-4B47-859A-41BB69D2EDEE}" srcOrd="3" destOrd="0" presId="urn:microsoft.com/office/officeart/2018/2/layout/IconVerticalSolidList"/>
    <dgm:cxn modelId="{9C6E34DB-EF0D-43A5-A1E0-39D065733597}" type="presParOf" srcId="{F61FEBF0-CB2F-4364-8F44-722FB7578D18}" destId="{AFA75C0E-13A0-4D0C-ACA8-B29E381BEF9A}" srcOrd="3" destOrd="0" presId="urn:microsoft.com/office/officeart/2018/2/layout/IconVerticalSolidList"/>
    <dgm:cxn modelId="{AC8A67FF-09EA-4C04-AE25-5A9F33A57654}" type="presParOf" srcId="{F61FEBF0-CB2F-4364-8F44-722FB7578D18}" destId="{763367BB-4527-4646-8015-D79C10A337E8}" srcOrd="4" destOrd="0" presId="urn:microsoft.com/office/officeart/2018/2/layout/IconVerticalSolidList"/>
    <dgm:cxn modelId="{5BC094CB-F2E0-4918-9AC7-082F24D0AC9E}" type="presParOf" srcId="{763367BB-4527-4646-8015-D79C10A337E8}" destId="{712D2B29-4977-4B70-ABE9-215A9E804015}" srcOrd="0" destOrd="0" presId="urn:microsoft.com/office/officeart/2018/2/layout/IconVerticalSolidList"/>
    <dgm:cxn modelId="{8583FA80-D558-4B21-9EFE-C8F712D37D97}" type="presParOf" srcId="{763367BB-4527-4646-8015-D79C10A337E8}" destId="{6C7A9EF9-02EB-4D4D-A251-EC3A2F0EFD57}" srcOrd="1" destOrd="0" presId="urn:microsoft.com/office/officeart/2018/2/layout/IconVerticalSolidList"/>
    <dgm:cxn modelId="{FF2B3AFE-5D78-4AF4-BD5D-10DA64FD2E34}" type="presParOf" srcId="{763367BB-4527-4646-8015-D79C10A337E8}" destId="{13497251-DF6D-4038-B1ED-CA29B33C0A2F}" srcOrd="2" destOrd="0" presId="urn:microsoft.com/office/officeart/2018/2/layout/IconVerticalSolidList"/>
    <dgm:cxn modelId="{03E26A79-059D-4B0B-B311-C422C1F45874}" type="presParOf" srcId="{763367BB-4527-4646-8015-D79C10A337E8}" destId="{516FEABD-B159-4827-91AC-07F0FC9EFC37}" srcOrd="3" destOrd="0" presId="urn:microsoft.com/office/officeart/2018/2/layout/IconVerticalSolidList"/>
    <dgm:cxn modelId="{7DF7C674-8C32-4721-BFBF-41FDC484E9DE}" type="presParOf" srcId="{F61FEBF0-CB2F-4364-8F44-722FB7578D18}" destId="{580E91A4-0DB6-46AF-871B-67918081435B}" srcOrd="5" destOrd="0" presId="urn:microsoft.com/office/officeart/2018/2/layout/IconVerticalSolidList"/>
    <dgm:cxn modelId="{69E1E3B7-31C1-4B29-966A-E5A8BB0D531A}" type="presParOf" srcId="{F61FEBF0-CB2F-4364-8F44-722FB7578D18}" destId="{DD57C002-1714-4E12-872A-FCE88CC043FE}" srcOrd="6" destOrd="0" presId="urn:microsoft.com/office/officeart/2018/2/layout/IconVerticalSolidList"/>
    <dgm:cxn modelId="{EFAE7F8F-7259-4084-AAA5-1FF2B2F8421F}" type="presParOf" srcId="{DD57C002-1714-4E12-872A-FCE88CC043FE}" destId="{59534EC1-7FD9-454B-8378-AACE14683CA9}" srcOrd="0" destOrd="0" presId="urn:microsoft.com/office/officeart/2018/2/layout/IconVerticalSolidList"/>
    <dgm:cxn modelId="{800A25F1-C44E-4FE9-8A17-1481D23F9CD2}" type="presParOf" srcId="{DD57C002-1714-4E12-872A-FCE88CC043FE}" destId="{E81A461C-9D61-4B88-8277-F9DC532D2140}" srcOrd="1" destOrd="0" presId="urn:microsoft.com/office/officeart/2018/2/layout/IconVerticalSolidList"/>
    <dgm:cxn modelId="{A87D708E-7950-48D7-9212-063B037786BA}" type="presParOf" srcId="{DD57C002-1714-4E12-872A-FCE88CC043FE}" destId="{79C87944-7AB8-4146-A381-E36FC48D5AE7}" srcOrd="2" destOrd="0" presId="urn:microsoft.com/office/officeart/2018/2/layout/IconVerticalSolidList"/>
    <dgm:cxn modelId="{EC725DBF-F357-4C9A-A034-C4DE0610B5FD}" type="presParOf" srcId="{DD57C002-1714-4E12-872A-FCE88CC043FE}" destId="{CC81887C-6C6F-4E1A-BA2B-49AE8504B865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1671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256274" y="192288"/>
          <a:ext cx="465953" cy="465953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978502" y="1671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LinkedIn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Link to Your LinkedIn Profile</a:t>
          </a:r>
        </a:p>
      </dsp:txBody>
      <dsp:txXfrm>
        <a:off x="978502" y="1671"/>
        <a:ext cx="3531584" cy="847188"/>
      </dsp:txXfrm>
    </dsp:sp>
    <dsp:sp modelId="{A7FEDAED-2CDA-4D2F-883D-8D7438E3B422}">
      <dsp:nvSpPr>
        <dsp:cNvPr id="0" name=""/>
        <dsp:cNvSpPr/>
      </dsp:nvSpPr>
      <dsp:spPr>
        <a:xfrm>
          <a:off x="0" y="1060656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7DA32-36DE-4F9A-BB44-A3F001A7D7C3}">
      <dsp:nvSpPr>
        <dsp:cNvPr id="0" name=""/>
        <dsp:cNvSpPr/>
      </dsp:nvSpPr>
      <dsp:spPr>
        <a:xfrm>
          <a:off x="256274" y="1251274"/>
          <a:ext cx="465953" cy="465953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FD205-8F23-4B47-859A-41BB69D2EDEE}">
      <dsp:nvSpPr>
        <dsp:cNvPr id="0" name=""/>
        <dsp:cNvSpPr/>
      </dsp:nvSpPr>
      <dsp:spPr>
        <a:xfrm>
          <a:off x="978502" y="1060656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Twitter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@yourhandle</a:t>
          </a:r>
        </a:p>
      </dsp:txBody>
      <dsp:txXfrm>
        <a:off x="978502" y="1060656"/>
        <a:ext cx="3531584" cy="847188"/>
      </dsp:txXfrm>
    </dsp:sp>
    <dsp:sp modelId="{712D2B29-4977-4B70-ABE9-215A9E804015}">
      <dsp:nvSpPr>
        <dsp:cNvPr id="0" name=""/>
        <dsp:cNvSpPr/>
      </dsp:nvSpPr>
      <dsp:spPr>
        <a:xfrm>
          <a:off x="0" y="2119642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A9EF9-02EB-4D4D-A251-EC3A2F0EFD57}">
      <dsp:nvSpPr>
        <dsp:cNvPr id="0" name=""/>
        <dsp:cNvSpPr/>
      </dsp:nvSpPr>
      <dsp:spPr>
        <a:xfrm>
          <a:off x="256274" y="2310259"/>
          <a:ext cx="465953" cy="465953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EABD-B159-4827-91AC-07F0FC9EFC37}">
      <dsp:nvSpPr>
        <dsp:cNvPr id="0" name=""/>
        <dsp:cNvSpPr/>
      </dsp:nvSpPr>
      <dsp:spPr>
        <a:xfrm>
          <a:off x="978502" y="2119642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Email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youremail@email.com</a:t>
          </a:r>
        </a:p>
      </dsp:txBody>
      <dsp:txXfrm>
        <a:off x="978502" y="2119642"/>
        <a:ext cx="3531584" cy="847188"/>
      </dsp:txXfrm>
    </dsp:sp>
    <dsp:sp modelId="{59534EC1-7FD9-454B-8378-AACE14683CA9}">
      <dsp:nvSpPr>
        <dsp:cNvPr id="0" name=""/>
        <dsp:cNvSpPr/>
      </dsp:nvSpPr>
      <dsp:spPr>
        <a:xfrm>
          <a:off x="0" y="3178627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A461C-9D61-4B88-8277-F9DC532D2140}">
      <dsp:nvSpPr>
        <dsp:cNvPr id="0" name=""/>
        <dsp:cNvSpPr/>
      </dsp:nvSpPr>
      <dsp:spPr>
        <a:xfrm>
          <a:off x="256274" y="3369244"/>
          <a:ext cx="465953" cy="465953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1887C-6C6F-4E1A-BA2B-49AE8504B865}">
      <dsp:nvSpPr>
        <dsp:cNvPr id="0" name=""/>
        <dsp:cNvSpPr/>
      </dsp:nvSpPr>
      <dsp:spPr>
        <a:xfrm>
          <a:off x="978502" y="3178627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Phone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Your Phone Number</a:t>
          </a:r>
        </a:p>
      </dsp:txBody>
      <dsp:txXfrm>
        <a:off x="978502" y="3178627"/>
        <a:ext cx="3531584" cy="847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8916B-8145-4DD4-A4F0-4944307B2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68C6-14E0-456B-8627-6ED3D5EA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7BDEB-D08A-4BCC-82C3-65677B6346BB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B6480-DE26-42CA-B861-D6EFA45FC7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B9B3-0030-40C0-AFA9-FACA7EA51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F12C2-4DB0-4437-81E7-A0C89F24A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82BB-4E27-4552-8EE4-33C8EF731305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442E7-1E35-4707-8504-AE37222E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0" y="3085764"/>
            <a:ext cx="10993550" cy="33381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688E5B1-4139-AD48-BA45-9CE6A55A1ED0}"/>
              </a:ext>
            </a:extLst>
          </p:cNvPr>
          <p:cNvSpPr/>
          <p:nvPr userDrawn="1"/>
        </p:nvSpPr>
        <p:spPr>
          <a:xfrm>
            <a:off x="109259" y="456433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60596E6-4DE9-A746-9D39-94401D2B4645}"/>
              </a:ext>
            </a:extLst>
          </p:cNvPr>
          <p:cNvSpPr/>
          <p:nvPr userDrawn="1"/>
        </p:nvSpPr>
        <p:spPr>
          <a:xfrm rot="16200000">
            <a:off x="3619401" y="2402840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FCD294-AF1C-5E4C-A4DA-80CFCFA430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38" y="917461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EDF2123-85B2-F547-8D7A-F0273E1E9E85}"/>
              </a:ext>
            </a:extLst>
          </p:cNvPr>
          <p:cNvSpPr/>
          <p:nvPr userDrawn="1"/>
        </p:nvSpPr>
        <p:spPr>
          <a:xfrm>
            <a:off x="764089" y="482459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DA15C9-6722-0B47-897A-7DC9AED35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51" y="2945525"/>
            <a:ext cx="294549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5FFB748F-E999-9A4B-B9D8-B6E1C2AE01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688" y="2005013"/>
            <a:ext cx="4510087" cy="402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laceholder.jpg">
            <a:extLst>
              <a:ext uri="{FF2B5EF4-FFF2-40B4-BE49-F238E27FC236}">
                <a16:creationId xmlns:a16="http://schemas.microsoft.com/office/drawing/2014/main" id="{D447DA2F-5DA0-834C-9AFA-DC4F7B4EC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308" y="717550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92654E-1088-3C42-A573-2CBF48FA3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laceholder.jpg">
            <a:extLst>
              <a:ext uri="{FF2B5EF4-FFF2-40B4-BE49-F238E27FC236}">
                <a16:creationId xmlns:a16="http://schemas.microsoft.com/office/drawing/2014/main" id="{098C8554-580A-2442-9906-28A71B624A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DD41584-4B5C-2B41-B712-6810C565BC56}"/>
              </a:ext>
            </a:extLst>
          </p:cNvPr>
          <p:cNvSpPr/>
          <p:nvPr userDrawn="1"/>
        </p:nvSpPr>
        <p:spPr>
          <a:xfrm>
            <a:off x="766456" y="482275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CFE255A-D792-824C-B7BD-0F53CCBE9393}"/>
              </a:ext>
            </a:extLst>
          </p:cNvPr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5F7BCC5-255A-E040-9CB6-55FC42CEBF16}"/>
              </a:ext>
            </a:extLst>
          </p:cNvPr>
          <p:cNvSpPr/>
          <p:nvPr userDrawn="1"/>
        </p:nvSpPr>
        <p:spPr>
          <a:xfrm rot="16200000">
            <a:off x="3519629" y="227330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15DDBE-BC7A-D046-BEA1-79A44722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484" y="3486000"/>
            <a:ext cx="3658324" cy="1613201"/>
          </a:xfrm>
        </p:spPr>
        <p:txBody>
          <a:bodyPr lIns="0" tIns="0" rIns="0" bIns="0" anchor="ctr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679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BDBD8F-0811-E743-8D29-95FBA6111DCA}"/>
              </a:ext>
            </a:extLst>
          </p:cNvPr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97983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4673599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6689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4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9E887ACE-210F-4A8A-A033-E24FD239D1BB}"/>
              </a:ext>
            </a:extLst>
          </p:cNvPr>
          <p:cNvSpPr/>
          <p:nvPr userDrawn="1"/>
        </p:nvSpPr>
        <p:spPr>
          <a:xfrm>
            <a:off x="0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225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326450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6482401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9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1800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2/10/2021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C4D9A4-C8E3-4644-9D63-86142FA59A02}"/>
              </a:ext>
            </a:extLst>
          </p:cNvPr>
          <p:cNvSpPr/>
          <p:nvPr userDrawn="1"/>
        </p:nvSpPr>
        <p:spPr>
          <a:xfrm>
            <a:off x="952500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47AEE3-4D24-FE4F-BC8C-1050F33A970F}"/>
              </a:ext>
            </a:extLst>
          </p:cNvPr>
          <p:cNvSpPr/>
          <p:nvPr userDrawn="1"/>
        </p:nvSpPr>
        <p:spPr>
          <a:xfrm rot="16200000">
            <a:off x="5454650" y="1104900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5386C-7F1B-4D47-959C-DE1A73B407E7}"/>
              </a:ext>
            </a:extLst>
          </p:cNvPr>
          <p:cNvSpPr/>
          <p:nvPr userDrawn="1"/>
        </p:nvSpPr>
        <p:spPr>
          <a:xfrm>
            <a:off x="431799" y="136524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B1C5AC5-B8E6-EC4F-8CB9-43E091C422EF}"/>
              </a:ext>
            </a:extLst>
          </p:cNvPr>
          <p:cNvSpPr/>
          <p:nvPr userDrawn="1"/>
        </p:nvSpPr>
        <p:spPr>
          <a:xfrm>
            <a:off x="10731499" y="506537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ACFFFD-2D44-B943-8B58-CC9B764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567" y="3019274"/>
            <a:ext cx="9304867" cy="1613201"/>
          </a:xfrm>
        </p:spPr>
        <p:txBody>
          <a:bodyPr lIns="0" tIns="0" rIns="0" bIns="0" anchor="ctr">
            <a:normAutofit/>
          </a:bodyPr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8E96E8CE-45C0-D643-B7F3-08C20CF5F7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37501" y="2348318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26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70F810B-4DED-A045-A1D2-7605E821997B}"/>
              </a:ext>
            </a:extLst>
          </p:cNvPr>
          <p:cNvSpPr/>
          <p:nvPr userDrawn="1"/>
        </p:nvSpPr>
        <p:spPr>
          <a:xfrm>
            <a:off x="0" y="47356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94DD3B-943C-8740-A545-0DA0E5FD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651968"/>
            <a:ext cx="3658324" cy="997102"/>
          </a:xfrm>
        </p:spPr>
        <p:txBody>
          <a:bodyPr lIns="0" tIns="0" rIns="0" bIns="0"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3D5DD3F-FCDF-5945-9321-0FABA0771516}"/>
              </a:ext>
            </a:extLst>
          </p:cNvPr>
          <p:cNvSpPr/>
          <p:nvPr userDrawn="1"/>
        </p:nvSpPr>
        <p:spPr>
          <a:xfrm rot="16200000">
            <a:off x="5467350" y="2065417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8877488-477F-0041-88BE-F780F1C66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85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31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2/10/2021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320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2/10/2021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6C881-74AA-8944-AD6A-BA0821ECDC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443038"/>
            <a:ext cx="5514975" cy="4894262"/>
          </a:xfrm>
        </p:spPr>
        <p:txBody>
          <a:bodyPr/>
          <a:lstStyle>
            <a:lvl1pPr>
              <a:spcBef>
                <a:spcPts val="1000"/>
              </a:spcBef>
              <a:spcAft>
                <a:spcPts val="1500"/>
              </a:spcAft>
              <a:defRPr/>
            </a:lvl1pPr>
            <a:lvl2pPr>
              <a:spcBef>
                <a:spcPts val="1000"/>
              </a:spcBef>
              <a:spcAft>
                <a:spcPts val="1500"/>
              </a:spcAft>
              <a:defRPr/>
            </a:lvl2pPr>
            <a:lvl3pPr>
              <a:spcBef>
                <a:spcPts val="1000"/>
              </a:spcBef>
              <a:spcAft>
                <a:spcPts val="1500"/>
              </a:spcAft>
              <a:defRPr/>
            </a:lvl3pPr>
            <a:lvl4pPr>
              <a:spcBef>
                <a:spcPts val="1000"/>
              </a:spcBef>
              <a:spcAft>
                <a:spcPts val="1500"/>
              </a:spcAft>
              <a:defRPr/>
            </a:lvl4pPr>
            <a:lvl5pPr>
              <a:spcBef>
                <a:spcPts val="1000"/>
              </a:spcBef>
              <a:spcAft>
                <a:spcPts val="1500"/>
              </a:spcAft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noProof="0" smtClean="0"/>
              <a:t>2/10/2021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237608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08556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8579504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728482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727854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27402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41" hasCustomPrompt="1"/>
          </p:nvPr>
        </p:nvSpPr>
        <p:spPr>
          <a:xfrm>
            <a:off x="4415005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42" hasCustomPrompt="1"/>
          </p:nvPr>
        </p:nvSpPr>
        <p:spPr>
          <a:xfrm>
            <a:off x="4414377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4413925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44" hasCustomPrompt="1"/>
          </p:nvPr>
        </p:nvSpPr>
        <p:spPr>
          <a:xfrm>
            <a:off x="8101528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45" hasCustomPrompt="1"/>
          </p:nvPr>
        </p:nvSpPr>
        <p:spPr>
          <a:xfrm>
            <a:off x="8100900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46" hasCustomPrompt="1"/>
          </p:nvPr>
        </p:nvSpPr>
        <p:spPr>
          <a:xfrm>
            <a:off x="8100448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4A82460-2A11-4842-BF35-3C6799C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D72EBBB3-86E3-0D49-AFB5-BAB82C8F6544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E9B3DA-A75C-E947-B309-3CE35073E1FD}"/>
              </a:ext>
            </a:extLst>
          </p:cNvPr>
          <p:cNvCxnSpPr/>
          <p:nvPr userDrawn="1"/>
        </p:nvCxnSpPr>
        <p:spPr>
          <a:xfrm>
            <a:off x="1186323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C9E365-8CE7-5742-8FB0-881AF8246701}"/>
              </a:ext>
            </a:extLst>
          </p:cNvPr>
          <p:cNvCxnSpPr/>
          <p:nvPr userDrawn="1"/>
        </p:nvCxnSpPr>
        <p:spPr>
          <a:xfrm>
            <a:off x="4872846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0687B-A3DE-9D4B-9499-96776C0A7A52}"/>
              </a:ext>
            </a:extLst>
          </p:cNvPr>
          <p:cNvCxnSpPr/>
          <p:nvPr userDrawn="1"/>
        </p:nvCxnSpPr>
        <p:spPr>
          <a:xfrm>
            <a:off x="8559369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2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8660979-B6F8-480C-AAC7-48903CC3ECFC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0CC524-3900-1041-BDBF-D0ABD37D8E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49B377-6CF8-9E4B-8973-3F8057D7D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11F091D-EBC7-D743-82DA-0E177FD421D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8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81191" y="5141974"/>
            <a:ext cx="11029615" cy="12588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C1E635-F6E7-F248-9B85-120581E81180}"/>
              </a:ext>
            </a:extLst>
          </p:cNvPr>
          <p:cNvSpPr/>
          <p:nvPr userDrawn="1"/>
        </p:nvSpPr>
        <p:spPr>
          <a:xfrm>
            <a:off x="109259" y="555202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3599" y="1956391"/>
            <a:ext cx="6917210" cy="446752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5DA6C-B626-714A-8BBC-6FDDB6BE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B4D55A-70C8-E04B-B7E3-3355A1131891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2847885"/>
            <a:ext cx="4757482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23046"/>
            <a:ext cx="4757479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2" y="2847886"/>
            <a:ext cx="4757483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1" y="3523046"/>
            <a:ext cx="4757484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CA278B-C101-7F4E-B11A-7B91B0C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E5F6035-AACE-6847-8AF4-EB3C4D79EE95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14FC0-3771-6041-9E7C-1C624C85A803}"/>
              </a:ext>
            </a:extLst>
          </p:cNvPr>
          <p:cNvGrpSpPr/>
          <p:nvPr userDrawn="1"/>
        </p:nvGrpSpPr>
        <p:grpSpPr>
          <a:xfrm>
            <a:off x="5463336" y="2250891"/>
            <a:ext cx="1016001" cy="3839220"/>
            <a:chOff x="5510085" y="2250891"/>
            <a:chExt cx="1016001" cy="3839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ED3128-974C-7F4B-BF36-A3836D1725F6}"/>
                </a:ext>
              </a:extLst>
            </p:cNvPr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D2224CB-5DFF-3D4B-816B-1A44228A23EE}"/>
                </a:ext>
              </a:extLst>
            </p:cNvPr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600" kern="0" noProof="0">
                  <a:solidFill>
                    <a:srgbClr val="FFFFFF"/>
                  </a:solidFill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F4516B-8A37-894B-82AE-60204E67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16CE43-CB3C-7544-B05B-0A9F706D6FD8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EDEA7C-D9D3-5E4A-A0E6-B7A0ED5E0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F358276-528D-1F4E-804A-4F9FDE93568A}"/>
              </a:ext>
            </a:extLst>
          </p:cNvPr>
          <p:cNvSpPr/>
          <p:nvPr userDrawn="1"/>
        </p:nvSpPr>
        <p:spPr>
          <a:xfrm>
            <a:off x="4673599" y="22393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6817E56-9BF4-B245-9536-10F7E163D7D9}"/>
              </a:ext>
            </a:extLst>
          </p:cNvPr>
          <p:cNvSpPr/>
          <p:nvPr userDrawn="1"/>
        </p:nvSpPr>
        <p:spPr>
          <a:xfrm>
            <a:off x="581192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59246A-0674-144E-84D6-29D5891C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82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5" r:id="rId3"/>
    <p:sldLayoutId id="2147483676" r:id="rId4"/>
    <p:sldLayoutId id="2147483677" r:id="rId5"/>
    <p:sldLayoutId id="2147483684" r:id="rId6"/>
    <p:sldLayoutId id="2147483678" r:id="rId7"/>
    <p:sldLayoutId id="2147483679" r:id="rId8"/>
    <p:sldLayoutId id="2147483698" r:id="rId9"/>
    <p:sldLayoutId id="2147483697" r:id="rId10"/>
    <p:sldLayoutId id="2147483696" r:id="rId11"/>
    <p:sldLayoutId id="2147483693" r:id="rId12"/>
    <p:sldLayoutId id="2147483694" r:id="rId13"/>
    <p:sldLayoutId id="2147483692" r:id="rId14"/>
    <p:sldLayoutId id="2147483691" r:id="rId15"/>
    <p:sldLayoutId id="2147483689" r:id="rId16"/>
    <p:sldLayoutId id="2147483690" r:id="rId17"/>
    <p:sldLayoutId id="2147483686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cedsci/profile?g=0500000US12057" TargetMode="External"/><Relationship Id="rId2" Type="http://schemas.openxmlformats.org/officeDocument/2006/relationships/hyperlink" Target="http://www.fldoe.org/accountability/accountability-reporting/school-grades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gis.hcso.tampa.fl.us/publicgis/crimemappin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A69D-9764-6F43-A39D-17C946E0E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Buying in to a good school?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C4BF9-0712-B24C-9B29-1A941E187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link between house cost and school ratings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37B8315-DECB-4F62-93F8-D5BBFD07C589}"/>
              </a:ext>
            </a:extLst>
          </p:cNvPr>
          <p:cNvSpPr txBox="1">
            <a:spLocks/>
          </p:cNvSpPr>
          <p:nvPr/>
        </p:nvSpPr>
        <p:spPr>
          <a:xfrm>
            <a:off x="935393" y="5921529"/>
            <a:ext cx="10472535" cy="356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2000" dirty="0">
                <a:solidFill>
                  <a:schemeClr val="bg1"/>
                </a:solidFill>
              </a:rPr>
              <a:t>Sam Azhari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pl-PL" sz="2000" dirty="0">
                <a:solidFill>
                  <a:schemeClr val="bg1"/>
                </a:solidFill>
              </a:rPr>
              <a:t>Gregory Brown</a:t>
            </a:r>
            <a:r>
              <a:rPr lang="en-US" sz="2000" dirty="0">
                <a:solidFill>
                  <a:schemeClr val="bg1"/>
                </a:solidFill>
              </a:rPr>
              <a:t>, &amp; </a:t>
            </a:r>
            <a:r>
              <a:rPr lang="pl-PL" sz="2000" dirty="0">
                <a:solidFill>
                  <a:schemeClr val="bg1"/>
                </a:solidFill>
              </a:rPr>
              <a:t>Kim Sommer</a:t>
            </a:r>
          </a:p>
          <a:p>
            <a:pPr algn="r"/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4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view of a city and buildings ">
            <a:extLst>
              <a:ext uri="{FF2B5EF4-FFF2-40B4-BE49-F238E27FC236}">
                <a16:creationId xmlns:a16="http://schemas.microsoft.com/office/drawing/2014/main" id="{E70F7F78-29FD-3E49-BEFD-E20A8C71DD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8308" y="717550"/>
            <a:ext cx="2063601" cy="4953001"/>
          </a:xfrm>
        </p:spPr>
      </p:pic>
      <p:pic>
        <p:nvPicPr>
          <p:cNvPr id="35" name="Picture Placeholder 34" descr="A view of a city and buildings ">
            <a:extLst>
              <a:ext uri="{FF2B5EF4-FFF2-40B4-BE49-F238E27FC236}">
                <a16:creationId xmlns:a16="http://schemas.microsoft.com/office/drawing/2014/main" id="{914FB879-7F74-4546-ADF1-51C8C35FA9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4457" y="3168650"/>
            <a:ext cx="3367194" cy="3689350"/>
          </a:xfrm>
        </p:spPr>
      </p:pic>
      <p:pic>
        <p:nvPicPr>
          <p:cNvPr id="31" name="Picture Placeholder 30" descr="A view of a city and buildings ">
            <a:extLst>
              <a:ext uri="{FF2B5EF4-FFF2-40B4-BE49-F238E27FC236}">
                <a16:creationId xmlns:a16="http://schemas.microsoft.com/office/drawing/2014/main" id="{BEDAA8B5-CD18-5B4C-8E6D-80FCA8970D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4457" y="0"/>
            <a:ext cx="3367194" cy="26670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B1D2D3-565B-8645-85F7-41F999D9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Bodoni SvtyTwo ITC TT-Book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5252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oup of people at a meeting">
            <a:extLst>
              <a:ext uri="{FF2B5EF4-FFF2-40B4-BE49-F238E27FC236}">
                <a16:creationId xmlns:a16="http://schemas.microsoft.com/office/drawing/2014/main" id="{796C1EC2-BD9F-AF46-8E97-9C9318939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138" y="917461"/>
            <a:ext cx="2205037" cy="498962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E67FFD-EEBA-0F43-9CCE-29C86061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graphicFrame>
        <p:nvGraphicFramePr>
          <p:cNvPr id="8" name="Content Placeholder 2" descr="SmartArt Placeholder - Contact List">
            <a:extLst>
              <a:ext uri="{FF2B5EF4-FFF2-40B4-BE49-F238E27FC236}">
                <a16:creationId xmlns:a16="http://schemas.microsoft.com/office/drawing/2014/main" id="{0188F943-8FD7-DF4B-B294-76C5998AC60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70538446"/>
              </p:ext>
            </p:extLst>
          </p:nvPr>
        </p:nvGraphicFramePr>
        <p:xfrm>
          <a:off x="7405688" y="2005013"/>
          <a:ext cx="4510087" cy="402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915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an in yellow shirt on yellow background dancing">
            <a:extLst>
              <a:ext uri="{FF2B5EF4-FFF2-40B4-BE49-F238E27FC236}">
                <a16:creationId xmlns:a16="http://schemas.microsoft.com/office/drawing/2014/main" id="{573DFC54-6D4A-B948-86BA-78304B27D5C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 descr="Man in yellow shirt on blue background dancing">
            <a:extLst>
              <a:ext uri="{FF2B5EF4-FFF2-40B4-BE49-F238E27FC236}">
                <a16:creationId xmlns:a16="http://schemas.microsoft.com/office/drawing/2014/main" id="{51EE8D99-7CB8-DB40-A850-59D907D2978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Content Placeholder 47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Insert Name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elit, sed do eiusmod tempor incididunt ut labore et dolore magna aliqua.</a:t>
            </a:r>
            <a:endParaRPr lang="id-ID" dirty="0"/>
          </a:p>
        </p:txBody>
      </p:sp>
      <p:sp>
        <p:nvSpPr>
          <p:cNvPr id="51" name="Content Placeholder 50"/>
          <p:cNvSpPr>
            <a:spLocks noGrp="1"/>
          </p:cNvSpPr>
          <p:nvPr>
            <p:ph sz="quarter" idx="41"/>
          </p:nvPr>
        </p:nvSpPr>
        <p:spPr/>
        <p:txBody>
          <a:bodyPr/>
          <a:lstStyle/>
          <a:p>
            <a:r>
              <a:rPr lang="en-US" dirty="0"/>
              <a:t>Insert Name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3" name="Content Placeholder 52"/>
          <p:cNvSpPr>
            <a:spLocks noGrp="1"/>
          </p:cNvSpPr>
          <p:nvPr>
            <p:ph sz="quarter" idx="43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elit, sed do eiusmod tempor incididunt ut labore et dolore magna aliqua.</a:t>
            </a:r>
            <a:endParaRPr lang="id-ID" dirty="0"/>
          </a:p>
        </p:txBody>
      </p:sp>
      <p:sp>
        <p:nvSpPr>
          <p:cNvPr id="54" name="Content Placeholder 53"/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r>
              <a:rPr lang="en-US" dirty="0"/>
              <a:t>Insert Name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6" name="Content Placeholder 55"/>
          <p:cNvSpPr>
            <a:spLocks noGrp="1"/>
          </p:cNvSpPr>
          <p:nvPr>
            <p:ph sz="quarter" idx="46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elit, sed do eiusmod tempor incididunt ut labore et dolore magna aliqua.</a:t>
            </a:r>
            <a:endParaRPr lang="id-ID" dirty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A1393A7A-A21F-744F-8224-3E39DD33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9" name="Picture Placeholder 8" descr="Woman in a red outfit on red background smiling off camear ">
            <a:extLst>
              <a:ext uri="{FF2B5EF4-FFF2-40B4-BE49-F238E27FC236}">
                <a16:creationId xmlns:a16="http://schemas.microsoft.com/office/drawing/2014/main" id="{0F940895-2182-C742-9FCE-7C445A0EBAD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69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F327-0A45-7949-9B67-5AD38677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0AF68-FBA7-2C44-BB48-77A539765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r>
              <a:rPr lang="en-US" dirty="0"/>
              <a:t>Questions We Asked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Cleaning the Data</a:t>
            </a:r>
          </a:p>
          <a:p>
            <a:r>
              <a:rPr lang="en-US" dirty="0"/>
              <a:t>Visualizing the Data</a:t>
            </a:r>
          </a:p>
          <a:p>
            <a:r>
              <a:rPr lang="en-US" dirty="0"/>
              <a:t>Conclusions per Graph</a:t>
            </a:r>
          </a:p>
          <a:p>
            <a:r>
              <a:rPr lang="en-US" dirty="0"/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61710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06A708-C428-8443-AB48-F60A95FF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When you’re shopping for a house, you don’t just consider the four walls you’ll be purchasing. In effect, you’re buying into an entire community and everything that comes with it– including the schools.</a:t>
            </a:r>
          </a:p>
          <a:p>
            <a:pPr marL="0" indent="0">
              <a:buNone/>
            </a:pPr>
            <a:r>
              <a:rPr lang="en-US" dirty="0"/>
              <a:t>Through personal experience, we agreed that you have to spend more money on a house if you want your kids go to a higher-rated school. But could we prove that personal experience with the data? Is there actually a correlation between property value in a ZIP code and the quality of the schools in that same area?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B206E8-59BD-1B4C-8912-9A0443F9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r>
              <a:rPr lang="en-US"/>
              <a:t>Finding a house = finding a school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C5EB8C-87DE-4DD1-9F87-0AABF59E5A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1672" y="1955800"/>
            <a:ext cx="6361869" cy="4468813"/>
          </a:xfrm>
        </p:spPr>
      </p:pic>
    </p:spTree>
    <p:extLst>
      <p:ext uri="{BB962C8B-B14F-4D97-AF65-F5344CB8AC3E}">
        <p14:creationId xmlns:p14="http://schemas.microsoft.com/office/powerpoint/2010/main" val="379308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BF800B-2D91-A844-B4B2-97273E94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65F5-4312-2541-8368-01B99B3E96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the correlation between the average property value in a ZIP code and the school rating in that ZIP code?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 there any other factors that may influence property value or school rating?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Does the percentage of economically disadvantaged students in a school population correlate with school rating?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Could the crime rate in an area be affect either property value or school rating– or perhaps first property value and by extension school rating?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2" name="Picture Placeholder 11" descr="A picture containing text, decorated&#10;&#10;Description automatically generated">
            <a:extLst>
              <a:ext uri="{FF2B5EF4-FFF2-40B4-BE49-F238E27FC236}">
                <a16:creationId xmlns:a16="http://schemas.microsoft.com/office/drawing/2014/main" id="{E8560B46-18E8-4823-B1D5-21DB2D91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940" r="99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85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2A3B-B7AD-40C6-9CC0-4150EF94D0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apple-system"/>
                <a:hlinkClick r:id="rId2"/>
              </a:rPr>
              <a:t>http://www.fldoe.org/accountability/accountability-reporting/school-grades/</a:t>
            </a:r>
            <a:endParaRPr lang="en-US" b="0" i="0" u="none" strike="noStrike" dirty="0">
              <a:effectLst/>
              <a:latin typeface="-apple-system"/>
            </a:endParaRPr>
          </a:p>
          <a:p>
            <a:r>
              <a:rPr lang="en-US" b="0" i="0" u="none" strike="noStrike" dirty="0">
                <a:effectLst/>
                <a:latin typeface="-apple-system"/>
                <a:hlinkClick r:id="rId3"/>
              </a:rPr>
              <a:t>https://data.census.gov/cedsci/profile?g=0500000US12057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b="0" i="0" u="sng" dirty="0">
                <a:effectLst/>
                <a:latin typeface="-apple-system"/>
                <a:hlinkClick r:id="rId4"/>
              </a:rPr>
              <a:t>https://gis.hcso.tampa.fl.us/publicgis/crimemapping/</a:t>
            </a:r>
            <a:endParaRPr lang="en-US" b="0" i="0" u="sng" dirty="0">
              <a:effectLst/>
              <a:latin typeface="-apple-system"/>
            </a:endParaRPr>
          </a:p>
          <a:p>
            <a:r>
              <a:rPr lang="en-US" u="sng" dirty="0">
                <a:latin typeface="-apple-system"/>
              </a:rPr>
              <a:t>Google Places API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DE2CBB-F26F-4355-8B6E-EF0F96D6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19" name="Content Placeholder 18" descr="Shape&#10;&#10;Description automatically generated">
            <a:extLst>
              <a:ext uri="{FF2B5EF4-FFF2-40B4-BE49-F238E27FC236}">
                <a16:creationId xmlns:a16="http://schemas.microsoft.com/office/drawing/2014/main" id="{4B6A8BE2-00B2-4D74-A6A4-2995DC359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81025" y="1442312"/>
            <a:ext cx="3863975" cy="4200390"/>
          </a:xfrm>
        </p:spPr>
      </p:pic>
    </p:spTree>
    <p:extLst>
      <p:ext uri="{BB962C8B-B14F-4D97-AF65-F5344CB8AC3E}">
        <p14:creationId xmlns:p14="http://schemas.microsoft.com/office/powerpoint/2010/main" val="45985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0A37-D3B1-4BBD-9632-D8EF3755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5C4D6-78CE-4603-B4CA-62793F38A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6012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29FE-0B2D-4D45-8D2A-26FECDF1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76FC4-42AC-4799-914B-D0ABBB628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Plots and maps</a:t>
            </a:r>
          </a:p>
        </p:txBody>
      </p:sp>
    </p:spTree>
    <p:extLst>
      <p:ext uri="{BB962C8B-B14F-4D97-AF65-F5344CB8AC3E}">
        <p14:creationId xmlns:p14="http://schemas.microsoft.com/office/powerpoint/2010/main" val="60335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The r- value for this graph is 0.54 (rounded)</a:t>
            </a:r>
          </a:p>
          <a:p>
            <a:r>
              <a:rPr lang="en-US" dirty="0"/>
              <a:t>This r- value is enough to reject the null hypothesis that property value and school rating bear no correlation.</a:t>
            </a:r>
          </a:p>
          <a:p>
            <a:r>
              <a:rPr lang="en-US" dirty="0"/>
              <a:t>As the average property value in a ZIP code increases, so does the school rating, showing that higher-rated schools are found in higher-priced ZIP codes.</a:t>
            </a:r>
          </a:p>
          <a:p>
            <a:endParaRPr lang="en-US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8A987666-B758-43D6-B501-80E5794F2E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7896" y="1754592"/>
            <a:ext cx="5865367" cy="44645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 vs. school rating</a:t>
            </a:r>
          </a:p>
        </p:txBody>
      </p:sp>
    </p:spTree>
    <p:extLst>
      <p:ext uri="{BB962C8B-B14F-4D97-AF65-F5344CB8AC3E}">
        <p14:creationId xmlns:p14="http://schemas.microsoft.com/office/powerpoint/2010/main" val="25456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144108"/>
            <a:ext cx="3978194" cy="4336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percent of economically disadvantaged students represents the percentage of a school’s population that is made up of students who qualify for free or reduced lunch.</a:t>
            </a:r>
          </a:p>
          <a:p>
            <a:r>
              <a:rPr lang="en-US" dirty="0"/>
              <a:t>The r- value for this graph is 0.67 (rounded)</a:t>
            </a:r>
          </a:p>
          <a:p>
            <a:r>
              <a:rPr lang="en-US" dirty="0"/>
              <a:t>This r- value is enough to reject the null hypothesis that the percentage of economically disadvantaged students in a school and school rating bear no correlation.</a:t>
            </a:r>
          </a:p>
          <a:p>
            <a:r>
              <a:rPr lang="en-US" dirty="0"/>
              <a:t>As the percentage of economically disadvantage students increases, school rating decreases, i.e., a school with a high percentage of economically disadvantaged students is less likely to have a high rating.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Percent economically disadvantaged students vs. school rating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37CE2AB-C32C-4639-91EC-053FE7D293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8450" y="1835106"/>
            <a:ext cx="6113463" cy="4458487"/>
          </a:xfrm>
        </p:spPr>
      </p:pic>
    </p:spTree>
    <p:extLst>
      <p:ext uri="{BB962C8B-B14F-4D97-AF65-F5344CB8AC3E}">
        <p14:creationId xmlns:p14="http://schemas.microsoft.com/office/powerpoint/2010/main" val="19918022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1_Win32_AS_v4" id="{AE3810B2-EB50-490A-9B4E-9FA07A4550C3}" vid="{D5F0F717-C359-4A2D-BDB0-CA99CA6877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C43B05-D266-4257-98DE-FF9D8CEDAE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B17DF47-B23F-4BE1-BFEA-606A2B2788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35A0B9-5F49-415F-9BEE-591FDACE9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92</TotalTime>
  <Words>572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Helvetica Light</vt:lpstr>
      <vt:lpstr>Arial</vt:lpstr>
      <vt:lpstr>Calibri</vt:lpstr>
      <vt:lpstr>Garamond</vt:lpstr>
      <vt:lpstr>Wingdings 2</vt:lpstr>
      <vt:lpstr>DividendVTI</vt:lpstr>
      <vt:lpstr>Buying in to a good school?</vt:lpstr>
      <vt:lpstr>Outline</vt:lpstr>
      <vt:lpstr>Finding a house = finding a school</vt:lpstr>
      <vt:lpstr>Our questions</vt:lpstr>
      <vt:lpstr>Data sources</vt:lpstr>
      <vt:lpstr>Data exploration and cleanup</vt:lpstr>
      <vt:lpstr>Data visualization</vt:lpstr>
      <vt:lpstr>Property value vs. school rating</vt:lpstr>
      <vt:lpstr>Percent economically disadvantaged students vs. school rating</vt:lpstr>
      <vt:lpstr>QUESTIONS</vt:lpstr>
      <vt:lpstr>Contact us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Buying in to a good school?</dc:title>
  <dc:creator>Kim Sommer</dc:creator>
  <cp:lastModifiedBy>Kim Sommer</cp:lastModifiedBy>
  <cp:revision>14</cp:revision>
  <dcterms:created xsi:type="dcterms:W3CDTF">2021-02-10T16:21:47Z</dcterms:created>
  <dcterms:modified xsi:type="dcterms:W3CDTF">2021-02-10T19:01:25Z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